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2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1423"/>
    <a:srgbClr val="580C15"/>
    <a:srgbClr val="D51D33"/>
    <a:srgbClr val="E53F53"/>
    <a:srgbClr val="EA6474"/>
    <a:srgbClr val="B81A2D"/>
    <a:srgbClr val="F0909B"/>
    <a:srgbClr val="F9FAFD"/>
    <a:srgbClr val="FFD1D1"/>
    <a:srgbClr val="FF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75" y="55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2102497" y="1915886"/>
            <a:ext cx="7987004" cy="2038052"/>
          </a:xfrm>
          <a:prstGeom prst="roundRect">
            <a:avLst>
              <a:gd name="adj" fmla="val 5374"/>
            </a:avLst>
          </a:prstGeom>
          <a:solidFill>
            <a:srgbClr val="00206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6375" y="489585"/>
            <a:ext cx="67011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高等机器学习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Advanced Machine Learning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43854" y="2290227"/>
            <a:ext cx="81042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9FAFD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§2 </a:t>
            </a:r>
            <a:r>
              <a:rPr lang="zh-CN" altLang="en-US" sz="4000" b="1" dirty="0">
                <a:solidFill>
                  <a:srgbClr val="F9FAF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神经网络表示</a:t>
            </a:r>
            <a:r>
              <a:rPr lang="en-US" altLang="zh-CN" sz="4000" b="1" dirty="0">
                <a:solidFill>
                  <a:srgbClr val="F9FAF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zh-CN" altLang="en-US" sz="4000" b="1" dirty="0">
              <a:solidFill>
                <a:srgbClr val="F9FAF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800" dirty="0">
                <a:solidFill>
                  <a:srgbClr val="F9FA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for neural networks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58968" y="4712409"/>
            <a:ext cx="266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cs typeface="Arial" panose="020B0604020202020204" pitchFamily="34" charset="0"/>
              </a:rPr>
              <a:t>滕佳烨</a:t>
            </a:r>
            <a:endParaRPr lang="en-US" altLang="zh-CN" sz="1600" dirty="0">
              <a:latin typeface="+mn-ea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+mn-ea"/>
                <a:cs typeface="Arial" panose="020B0604020202020204" pitchFamily="34" charset="0"/>
              </a:rPr>
              <a:t>上海财经大学</a:t>
            </a:r>
            <a:endParaRPr lang="en-US" altLang="zh-CN" sz="1600" dirty="0">
              <a:latin typeface="+mn-ea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www.tengjiaye.com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5FF0-DD8E-DAD4-C78B-B5F28EB1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BC74FFA-CB2C-9CB3-0EAC-D417071A9DA2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latin typeface="+mj-lt"/>
                <a:ea typeface="+mj-ea"/>
                <a:cs typeface="Arial" panose="020B0604020202020204" pitchFamily="34" charset="0"/>
              </a:rPr>
              <a:t>Biconnectivity</a:t>
            </a:r>
            <a:endParaRPr lang="en-US" altLang="zh-CN" sz="40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4DDBDA-25EC-519F-0D46-4721A087E928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A8BF02-EFDC-2B3F-0AED-0B0AB8270E9B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D7F10C-4A42-5A61-0ACA-763335CD2BA9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5B3EB5-6CEF-8FE0-9EAA-169576B65CB0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5DE5DC-D2F6-59C9-D891-CB035D5A8B83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D4C273-EAD7-7281-FD10-B12312F1ACEE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F80415-382A-247F-63C8-1700F81EB63A}"/>
              </a:ext>
            </a:extLst>
          </p:cNvPr>
          <p:cNvSpPr txBox="1"/>
          <p:nvPr/>
        </p:nvSpPr>
        <p:spPr>
          <a:xfrm>
            <a:off x="571663" y="1079072"/>
            <a:ext cx="11022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Several problems related to 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Distinguish whether a graph is vertex/edge-biconnected</a:t>
            </a:r>
          </a:p>
          <a:p>
            <a:pPr marL="514350" indent="-514350">
              <a:buAutoNum type="arabicPeriod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Identifying a cut-vertex</a:t>
            </a:r>
          </a:p>
          <a:p>
            <a:pPr marL="514350" indent="-514350">
              <a:buAutoNum type="arabicPeriod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Identifying a cut-edge</a:t>
            </a:r>
          </a:p>
          <a:p>
            <a:pPr marL="514350" indent="-514350">
              <a:buAutoNum type="arabicPeriod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Distinguish block cut-edge/vertex trees of certain graph.</a:t>
            </a:r>
          </a:p>
          <a:p>
            <a:pPr marL="514350" indent="-514350">
              <a:buAutoNum type="arabicPeriod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It is provable that the difficulty goes up from 1to4 and by solving the hardest one(4) we can solve all of the other 3 problems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3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7B0AC-5B07-8D15-EEA7-3F7DE4F7B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A0A30140-BF68-FAD4-AAAE-673D3C595101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8D676D-DA3F-8EB2-9460-546E2CFFDA05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99A26F-E7CF-BE1E-2687-4D1183AFDFA5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411094-B84A-200B-A9AC-C1B921C54D64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C00B87-BE84-F27D-D1FE-223073F49BDF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0ED59A-F6B8-0818-79E6-262F3A7B3032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5AC406-FF19-7990-F91E-0DAA576450B3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637CF1-255A-B0A9-00EC-D155000CFC6A}"/>
              </a:ext>
            </a:extLst>
          </p:cNvPr>
          <p:cNvSpPr txBox="1"/>
          <p:nvPr/>
        </p:nvSpPr>
        <p:spPr>
          <a:xfrm>
            <a:off x="571663" y="1079072"/>
            <a:ext cx="110225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Can we propose a </a:t>
            </a:r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principled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 and </a:t>
            </a:r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efficient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 GNN that framework with provable expressiveness for 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One may start with Color-Refinement algorithm that the classic 1-WL test applies: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argue that one reason why CR algorithm fails is that it takes only the neighbor of each nodes without looking ahead of them. 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By taking the “distance” into the aggregation procedure.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One might be able to solve this.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CA7AE-2006-A04B-7DD2-67D1D151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4" t="3816" r="78532" b="1555"/>
          <a:stretch>
            <a:fillRect/>
          </a:stretch>
        </p:blipFill>
        <p:spPr>
          <a:xfrm>
            <a:off x="9784282" y="4307306"/>
            <a:ext cx="1366647" cy="20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DA37-2F76-C1AB-F58E-7A7ABA0E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BEC6332-4D2E-1DF5-949A-438ADCC6E371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Generalized-Distance WL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34FF94-8327-0DB9-F9F5-A5F252728480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5A0AED-E510-DC39-00AC-F019FF84F660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E1BEDF-C48C-F9DE-CF2D-2504FB3EE4D9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03862C-1CE0-DB7E-AF5A-1631AEE68E3E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AB52AC-9806-DBE7-5AF4-CD051DBDE4A1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700F84-D322-416C-78F8-C942D7BF3566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F922B13-5BA8-64E8-9A09-45A932EBDF09}"/>
                  </a:ext>
                </a:extLst>
              </p:cNvPr>
              <p:cNvSpPr txBox="1"/>
              <p:nvPr/>
            </p:nvSpPr>
            <p:spPr>
              <a:xfrm>
                <a:off x="571663" y="1079072"/>
                <a:ext cx="1102256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By incorporating the generalized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𝐺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 into consideration. The renewed GD-WL algorithm goes:</a:t>
                </a: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F922B13-5BA8-64E8-9A09-45A932EBD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3" y="1079072"/>
                <a:ext cx="11022562" cy="1384995"/>
              </a:xfrm>
              <a:prstGeom prst="rect">
                <a:avLst/>
              </a:prstGeom>
              <a:blipFill>
                <a:blip r:embed="rId2"/>
                <a:stretch>
                  <a:fillRect l="-1162" t="-3965" r="-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C1972DF-5F8A-90E7-E594-C2D075CE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98" t="32544" r="10216" b="25263"/>
          <a:stretch>
            <a:fillRect/>
          </a:stretch>
        </p:blipFill>
        <p:spPr>
          <a:xfrm>
            <a:off x="1740568" y="2947136"/>
            <a:ext cx="8710863" cy="28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1041-3041-0615-A873-418E12A00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0941D12-9CA9-1EBD-7F77-077BF9A450B1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Shortest-Path-Distance WL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797E04-B31F-5BBE-E66C-33261BEE4B3F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85CB2F-7B2A-D724-389A-ADE45D8F60C0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9DBA80-F277-EF52-016D-8ACBE0E89240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DCA75E-2BC8-753D-87CA-E62516CECF2C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05B469-D4C3-7282-7CBA-5C6B73AC737A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98A67E-E563-E4BA-48AF-A59D28338A57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3147F0-6121-7CCC-6020-6924988BD08D}"/>
                  </a:ext>
                </a:extLst>
              </p:cNvPr>
              <p:cNvSpPr txBox="1"/>
              <p:nvPr/>
            </p:nvSpPr>
            <p:spPr>
              <a:xfrm>
                <a:off x="571663" y="1584399"/>
                <a:ext cx="11022562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By choosing the shortest-path-difference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, one acquires the SPD-WL</a:t>
                </a: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The SPD-WL is strictly more powerful than 1-WL as it incorporates the distance info of k-hop neighbors. 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23147F0-6121-7CCC-6020-6924988BD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3" y="1584399"/>
                <a:ext cx="11022562" cy="3539430"/>
              </a:xfrm>
              <a:prstGeom prst="rect">
                <a:avLst/>
              </a:prstGeom>
              <a:blipFill>
                <a:blip r:embed="rId2"/>
                <a:stretch>
                  <a:fillRect l="-1162" t="-1721" b="-3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C61781E-9296-FC9D-5573-2BDBAC6C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32" t="48860" r="13394" b="40350"/>
          <a:stretch>
            <a:fillRect/>
          </a:stretch>
        </p:blipFill>
        <p:spPr>
          <a:xfrm>
            <a:off x="1966160" y="3059028"/>
            <a:ext cx="8259679" cy="7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7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DDA61-1DAA-73EF-AF43-1F62DBF3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CE67F1F-6F0E-DA99-CB5F-5F73410DDD11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Shortest-Path-Distance WL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8700FD-A782-0F34-C3C7-877F873BBDB3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BF3347-31B7-9451-77C2-93E3C1DE6459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AD0BA5-59A3-A54D-DED8-1B1321C219D3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D9DD0F-894C-DA6A-A5BF-20A44B410C54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A1A794-031A-B47F-FA28-5BBC3398AE49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7D06B0-DB95-D3BC-8018-AD42EB544BEA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865760-CA4F-74AC-71EA-83FBF59EE278}"/>
              </a:ext>
            </a:extLst>
          </p:cNvPr>
          <p:cNvSpPr txBox="1"/>
          <p:nvPr/>
        </p:nvSpPr>
        <p:spPr>
          <a:xfrm>
            <a:off x="571662" y="1217436"/>
            <a:ext cx="110225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would say that the SPD-WL is provably expressive for cut-edge trees and thus edge-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 issue: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This outcome is highly non-trivial as it combines SPD, WL-test and 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, yet it still can’t deal with vertex-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81FDE-B196-970C-E664-AACECE07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3" t="39035" r="10490" b="21667"/>
          <a:stretch>
            <a:fillRect/>
          </a:stretch>
        </p:blipFill>
        <p:spPr>
          <a:xfrm>
            <a:off x="1678404" y="2237873"/>
            <a:ext cx="8662737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5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39A88-4497-9348-C774-77C1DAA8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DAA9272-37D2-8CE2-9F76-DEA5994A6EEF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Resistance-Distance WL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89BE12-4546-7022-6C53-125C4045E297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7E8076-E042-5040-6FF2-CDE9F2D28A1C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A0562B-9E50-8084-E069-DFA87A24D427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1A35CF-E367-9ABF-7AF3-690360D09BD2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7159A6-3DF7-B7DB-BC8E-E499892D8A55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4BC2DB-1906-79FB-354C-43D86C60D998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B49E3A0-359B-DE1C-ED5C-5D1A422C9C44}"/>
                  </a:ext>
                </a:extLst>
              </p:cNvPr>
              <p:cNvSpPr txBox="1"/>
              <p:nvPr/>
            </p:nvSpPr>
            <p:spPr>
              <a:xfrm>
                <a:off x="571662" y="1217436"/>
                <a:ext cx="11022562" cy="3550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By choosing the generalized distance to be resistance-distance(inspired from electric circuits), we obtain the RD-WL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𝑑𝑖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𝐺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𝑅</m:t>
                        </m:r>
                      </m:sup>
                    </m:sSub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𝑣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+mj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 is the effective resistance between u and v while treating G as a electric circuit while each edge is a resistance of ohm</a:t>
                </a: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The Resistance-Distance is non-negative, symmetric and semidefinite and follows the triangle inequality. And RD is related to the graph Laplacian and can be easily calculated: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B49E3A0-359B-DE1C-ED5C-5D1A422C9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2" y="1217436"/>
                <a:ext cx="11022562" cy="3550972"/>
              </a:xfrm>
              <a:prstGeom prst="rect">
                <a:avLst/>
              </a:prstGeom>
              <a:blipFill>
                <a:blip r:embed="rId2"/>
                <a:stretch>
                  <a:fillRect l="-1162" t="-1718" r="-1715" b="-3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EA2C061-9979-97D5-3F75-34C449F6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064" y="4359613"/>
            <a:ext cx="1755015" cy="22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4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BAB5-B1DC-66C1-BA16-F168B9E9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F30F313-47A3-5C66-C8A5-005D12ED795B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Resistance-Distance WL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AB2466F-781B-E2C0-EDF2-055E4170F3AF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A5A600-0081-5767-6BA0-B54067494C95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5C6574-15A8-2AF7-5361-E8D736949FFA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D0E615-5BEC-480F-5557-8AC3032CD32D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A4CB1A-A672-6468-5BF1-0BF1205A115B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DD786E-D328-8D61-974C-3BC41E449410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2B1E56-EDE0-772E-4981-E62234438C27}"/>
              </a:ext>
            </a:extLst>
          </p:cNvPr>
          <p:cNvSpPr txBox="1"/>
          <p:nvPr/>
        </p:nvSpPr>
        <p:spPr>
          <a:xfrm>
            <a:off x="571662" y="1217436"/>
            <a:ext cx="110225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Similarly, by applying RD-WL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RD-WL is fully expressive for vertex-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 problem.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Thus by applying both RD and SPD WL, one can obtain a GD-WL that works for both vertex and edge 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 problem.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CAE604-451A-B5AD-5708-83BEBBD0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53" t="33509" r="12957" b="31930"/>
          <a:stretch>
            <a:fillRect/>
          </a:stretch>
        </p:blipFill>
        <p:spPr>
          <a:xfrm>
            <a:off x="1693609" y="1919038"/>
            <a:ext cx="8404057" cy="23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E0633-F223-5750-5C37-DF9AF2D91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9779934-5837-030A-D289-12652109FF11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Practical Implementation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76DAD0-2851-7ADC-A450-45119F1AD630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09C172-FD49-FF25-ADE5-A0E7BDF83AC3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0255CB-ADE1-787A-4AB6-79FE252DEFB9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F6192B-7FB5-5508-3B97-A3E0B8CCFDF0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122191-82D9-BFDA-38F1-D97A9DCD773E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2ED6E9-C5BB-986D-1CC0-28543F595683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03C9B1-3FBE-BBF7-D807-433C01B9E49F}"/>
                  </a:ext>
                </a:extLst>
              </p:cNvPr>
              <p:cNvSpPr txBox="1"/>
              <p:nvPr/>
            </p:nvSpPr>
            <p:spPr>
              <a:xfrm>
                <a:off x="571662" y="1217436"/>
                <a:ext cx="11022562" cy="4418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GD-WL enjoys both simplicity and full parallelizability.</a:t>
                </a:r>
              </a:p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In practical term, we apply </a:t>
                </a:r>
                <a:r>
                  <a:rPr lang="en-US" altLang="zh-CN" sz="2800" b="1" dirty="0">
                    <a:ea typeface="+mj-ea"/>
                    <a:cs typeface="Arial" panose="020B0604020202020204" pitchFamily="34" charset="0"/>
                  </a:rPr>
                  <a:t>Graphomer-GD</a:t>
                </a:r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, a transformer-like architecture.</a:t>
                </a: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With a computational cost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)</a:t>
                </a: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endParaRPr lang="en-US" altLang="zh-CN" sz="2800" dirty="0">
                  <a:ea typeface="+mj-ea"/>
                  <a:cs typeface="Arial" panose="020B0604020202020204" pitchFamily="34" charset="0"/>
                </a:endParaRPr>
              </a:p>
              <a:p>
                <a:r>
                  <a:rPr lang="en-US" altLang="zh-CN" sz="2800" b="1" dirty="0">
                    <a:ea typeface="+mj-ea"/>
                    <a:cs typeface="Arial" panose="020B0604020202020204" pitchFamily="34" charset="0"/>
                  </a:rPr>
                  <a:t>Theorem4.4</a:t>
                </a:r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: By choosing proper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+mj-ea"/>
                            <a:cs typeface="Arial" panose="020B0604020202020204" pitchFamily="34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2800" dirty="0">
                    <a:ea typeface="+mj-ea"/>
                    <a:cs typeface="Arial" panose="020B0604020202020204" pitchFamily="34" charset="0"/>
                  </a:rPr>
                  <a:t> with sufficiently large number of heads and layers, Graphomer-GD is as powerful as GD-WL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03C9B1-3FBE-BBF7-D807-433C01B9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2" y="1217436"/>
                <a:ext cx="11022562" cy="4418261"/>
              </a:xfrm>
              <a:prstGeom prst="rect">
                <a:avLst/>
              </a:prstGeom>
              <a:blipFill>
                <a:blip r:embed="rId2"/>
                <a:stretch>
                  <a:fillRect l="-1162" t="-1381" r="-774" b="-3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66F0AC0-BF98-EC27-D8AD-FAFD5BD3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64" t="42961" r="16688" b="46688"/>
          <a:stretch>
            <a:fillRect/>
          </a:stretch>
        </p:blipFill>
        <p:spPr>
          <a:xfrm>
            <a:off x="1227222" y="2318481"/>
            <a:ext cx="8559742" cy="8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4FCF-00C5-9664-1F61-6C08FF74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61525B1-B32C-5DAD-CE28-FC28E7DEC56E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Upper bound of GD-WL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842BC6-A9FD-3754-B2A3-D732F660BC32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225537-F568-8560-8EE4-46FF5EEA0B0E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FADE1B-11B7-1EDE-D0A3-71129D2250B3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769B44-B660-7D57-E413-18CBD83BCB58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E3C542-3283-CD0A-A0FA-70D8A35A61D9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7828A9-FDD7-0DE4-E030-0E07DDACE9F6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33EF43-AC3E-2C71-694F-2C016CBA0E15}"/>
              </a:ext>
            </a:extLst>
          </p:cNvPr>
          <p:cNvSpPr txBox="1"/>
          <p:nvPr/>
        </p:nvSpPr>
        <p:spPr>
          <a:xfrm>
            <a:off x="571662" y="1217436"/>
            <a:ext cx="11022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Theorem4.5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: The 2-FWL(3-WL) is more powerful than both SPD-WL and RD-WL.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b="1" dirty="0">
                <a:cs typeface="Arial" panose="020B0604020202020204" pitchFamily="34" charset="0"/>
              </a:rPr>
              <a:t>Corollary4.6</a:t>
            </a:r>
            <a:r>
              <a:rPr lang="en-US" altLang="zh-CN" sz="2800" dirty="0">
                <a:cs typeface="Arial" panose="020B0604020202020204" pitchFamily="34" charset="0"/>
              </a:rPr>
              <a:t>: The 2-FWL is also fully expressive for both vertex-</a:t>
            </a:r>
            <a:r>
              <a:rPr lang="en-US" altLang="zh-CN" sz="2800" dirty="0" err="1">
                <a:cs typeface="Arial" panose="020B0604020202020204" pitchFamily="34" charset="0"/>
              </a:rPr>
              <a:t>biconnecticity</a:t>
            </a:r>
            <a:r>
              <a:rPr lang="en-US" altLang="zh-CN" sz="2800" dirty="0">
                <a:cs typeface="Arial" panose="020B0604020202020204" pitchFamily="34" charset="0"/>
              </a:rPr>
              <a:t> and edge-</a:t>
            </a:r>
            <a:r>
              <a:rPr lang="en-US" altLang="zh-CN" sz="2800" dirty="0" err="1">
                <a:cs typeface="Arial" panose="020B0604020202020204" pitchFamily="34" charset="0"/>
              </a:rPr>
              <a:t>biconnectivity</a:t>
            </a:r>
            <a:endParaRPr lang="en-US" altLang="zh-CN" sz="2800" dirty="0"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can see that GD-WL is a cheaper alternative of higher-order WL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962AB1-C12C-587A-1B1B-4EFC837B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52" y="3463908"/>
            <a:ext cx="7122695" cy="21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7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C6AD-372B-9144-7F85-98F7493A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9D5B794E-4095-3CC9-7A4B-5A42EF6FF99B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Experimental Outcome: Detecting Cut-Vertex/Edge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D75014-5AC8-89FD-C658-307F0B665FB1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6CF533-1C3C-1F1D-6F64-8584AF7EC1C3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32849C-62B6-F257-84AF-DC1073430013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E46118-7A48-74A7-A2C4-D369FD54F74E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A3FE07-1CD2-EA2A-3FE9-E2CD05567888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F27B6A-B4BD-6C92-5D3B-D97326FE43F6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A0F178-1B48-1E3B-FA8F-912547020DE6}"/>
              </a:ext>
            </a:extLst>
          </p:cNvPr>
          <p:cNvSpPr txBox="1"/>
          <p:nvPr/>
        </p:nvSpPr>
        <p:spPr>
          <a:xfrm>
            <a:off x="571662" y="1217436"/>
            <a:ext cx="110225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Accuracy of different model versus Graphomer-GD: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can see that our Graphomer-GD outperform all other model by achieving a 100% accuracy, which aligns with our theory.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B7A66-A7A7-5609-5C84-30CDBA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34" y="1899173"/>
            <a:ext cx="5579818" cy="27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3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6B0E00D2-E3F7-4626-9EEC-363F59D4B90F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Graph Neural Network(GNN)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9F41FA-1DD6-48DC-9573-504C76536672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4D2466-0604-4DB9-AD87-AFB185CEDB1A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E1767D-D08F-431E-A8A5-0E07F3D5937F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9E961A-6A01-496F-9AA1-9F21064F1E70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B9C94C-B127-44B8-B71B-6D56FBEFBB90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F403D7-CA89-437D-9D74-2BF1D268DBE9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DE2151-3203-EFA2-085E-8CDEEB3AEE8F}"/>
              </a:ext>
            </a:extLst>
          </p:cNvPr>
          <p:cNvSpPr txBox="1"/>
          <p:nvPr/>
        </p:nvSpPr>
        <p:spPr>
          <a:xfrm>
            <a:off x="584718" y="964486"/>
            <a:ext cx="109234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Graph Neural Network is one kind of neural net work that takes graphs as inputs: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One significant GNN among those is Message Passing Neural Network(MPNN):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BA3CBE-CF97-05BC-AA25-74454C21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24" y="3585868"/>
            <a:ext cx="6459812" cy="23076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D6E1EA-C733-A923-C0CB-F54F302D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55" y="3968668"/>
            <a:ext cx="22669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7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7375-690C-F935-8683-7940741B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6F079C2-08A8-130E-EFDD-549F0D38631C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Experimental Outcome: ZINC dataset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C00C6D-74AC-59A9-EFA7-79B4119AB650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D7C8EB-6145-735E-C88E-85B0DFDC01E8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78DB12-C92A-7329-9B31-C6FAE28BAB62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5ECDC4-14B5-BB86-3330-66B0FFC258A1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96E057-1F34-C226-F157-14B21BF68D41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570416-677A-C136-D049-B973D9DAF5F8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176B6-8336-5D07-95AA-3AD1E987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56" t="16754" r="10873" b="4561"/>
          <a:stretch>
            <a:fillRect/>
          </a:stretch>
        </p:blipFill>
        <p:spPr>
          <a:xfrm>
            <a:off x="1812758" y="1070811"/>
            <a:ext cx="8566484" cy="53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4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A232-00B5-28F4-793A-35C714903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A49F69A-8667-AF90-B3FE-E9EE0A297CEB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Open Directions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A9D16D-549B-A6C7-1261-06B124D58CED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ED245D-B5B7-1763-E675-0F7BC033319E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9CF7B3-7396-D537-304A-FB948A4AAE4B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BEE127-8685-C561-6883-D7ECD35CC866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8EC9C4-F168-2F61-8403-C94BF88A4F4D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B906C2-0147-3FC5-EBCB-69384173FF8B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EE5B2B-16D0-5C0E-B17C-BDE88F3F3759}"/>
              </a:ext>
            </a:extLst>
          </p:cNvPr>
          <p:cNvSpPr txBox="1"/>
          <p:nvPr/>
        </p:nvSpPr>
        <p:spPr>
          <a:xfrm>
            <a:off x="577678" y="1217436"/>
            <a:ext cx="110225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Is there any other structure that can outperform GD-WL?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A deeper understanding of how GD-WL achieves its 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Any more powerful distance metric other than SPD and RD?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+mj-ea"/>
                <a:cs typeface="Arial" panose="020B0604020202020204" pitchFamily="34" charset="0"/>
              </a:rPr>
              <a:t>Is there a way of other presentation for expressiveness other than 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biconnectivity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3676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F2ABB-7BD8-998B-DCE6-EC8E21D6A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9611836-BFCA-EED0-1445-5437F5A5E562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Expressive Power of GNNs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467F5A-F61F-7C17-F987-1EF5F69BF855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052983-9073-8874-8E96-6FBF3E2E9AFF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C79562-E0A6-DA1C-20B7-D81AEB678034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154A87-533B-DB02-E0DC-03E3B1940816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A729D2-6966-2EA1-2555-49881A194ED1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7AF9BF-DCD9-63C8-174C-5C0F2F2C7A6C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B82501-99A5-7B68-A172-06664F43F5FF}"/>
              </a:ext>
            </a:extLst>
          </p:cNvPr>
          <p:cNvSpPr txBox="1"/>
          <p:nvPr/>
        </p:nvSpPr>
        <p:spPr>
          <a:xfrm>
            <a:off x="584719" y="964486"/>
            <a:ext cx="110225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wish to use GNN to study the property of certain graph by studying the structure of different graphs.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By “different structures”, basically it means we wish GNN are able to tell graphs that are topologically different from others.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Following are graphs that looks different but de facto topologically the same.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8D38E7-DAA6-435D-4E21-40FBA33F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00" t="62749" r="23471" b="12386"/>
          <a:stretch>
            <a:fillRect/>
          </a:stretch>
        </p:blipFill>
        <p:spPr>
          <a:xfrm>
            <a:off x="3569368" y="4329629"/>
            <a:ext cx="5053264" cy="16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4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56BD3-A27F-F290-432F-F8D07AD5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E8D3668-BA7F-A7F3-3827-1B63E83793B5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Expressive Power of GNNs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E5ECFD-D48A-518E-9CF0-F695C71BDBA0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2D9102-A8A3-CA97-6478-5F7634B4F0EF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F42758-0950-3301-431B-BF792C97BEBC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43BDFD-0CB6-D83B-FBBE-B47BA1AD0CF9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D20738-1E17-1371-1F8D-6A06D30CC748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6BC194-9FA6-CD30-04C7-904B7EA878AF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F17B93-02C4-BB74-2810-FB7B6FB630D7}"/>
              </a:ext>
            </a:extLst>
          </p:cNvPr>
          <p:cNvSpPr txBox="1"/>
          <p:nvPr/>
        </p:nvSpPr>
        <p:spPr>
          <a:xfrm>
            <a:off x="584719" y="964486"/>
            <a:ext cx="110225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The reality is, however, there is no polynomial approach to distinguish the topological structure of two graphs.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In this paper, the core idea of “expressive power” would be if the GNN are able to distinguish graphs that are topologically different.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Such problem can be related by a classic algorithm called 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Weisfeiler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-Lehman Test(WL-test):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052D65-F599-CD7A-4D0F-2A17D38BB3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18" t="68510" r="22331" b="12104"/>
          <a:stretch>
            <a:fillRect/>
          </a:stretch>
        </p:blipFill>
        <p:spPr>
          <a:xfrm>
            <a:off x="3009900" y="4462113"/>
            <a:ext cx="6172200" cy="13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E848F-BA16-1D74-B117-74049729F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4A3532F-7154-4C83-B0F8-6EF1800F8DEA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1-WL test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88B359-C879-A7D5-0DFF-52E2F74DC046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26978A-BC1F-6176-AC4D-EDF82DA8D61E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B11043-E61F-1EAC-40FC-02CAA28FC431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89F9352-E629-2E74-F0CB-B844576F7A37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4C0BCE-C391-B45B-FC8C-156C4B66CAAC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6B6825-C0CC-BEC3-27CB-87A4EC7D6B0C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2E27ED-AC23-11F8-1043-442143A403D2}"/>
              </a:ext>
            </a:extLst>
          </p:cNvPr>
          <p:cNvSpPr txBox="1"/>
          <p:nvPr/>
        </p:nvSpPr>
        <p:spPr>
          <a:xfrm>
            <a:off x="638861" y="2167644"/>
            <a:ext cx="11022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The 1-WL test differs graphs by appointing each vertices a “color”(by hash function)  If the color for each nodes are identical to its corresponding counterpart, then the pair of graphs are the same.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1-WL may fail, even on some of the simplest cases: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One may wonder: is there a way to go beyond this 1-WL test?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140925-4690-BD11-C881-5A08226B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18" t="68510" r="22331" b="12104"/>
          <a:stretch>
            <a:fillRect/>
          </a:stretch>
        </p:blipFill>
        <p:spPr>
          <a:xfrm>
            <a:off x="2804339" y="707886"/>
            <a:ext cx="6172200" cy="1329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9B2D72-905E-69BB-EDF9-AC15F955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68" y="4414413"/>
            <a:ext cx="3871464" cy="107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1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751C-CE6E-8E2C-59F2-D4C05E921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AC2A170-DECC-B004-AC94-BDB5581EC623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j-lt"/>
                <a:ea typeface="+mj-ea"/>
                <a:cs typeface="Arial" panose="020B0604020202020204" pitchFamily="34" charset="0"/>
              </a:rPr>
              <a:t>Higher order WL test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E810B0-E2B2-FF26-CA8E-74B9868A1F51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A3AB17-0734-B898-254D-6B7E11F1B61A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4C2A56-122D-BCAD-D251-E12ADD55C6EA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788E3E-72AC-80E3-40D3-A4E5ED5995A3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072B7D-E368-596D-AEEA-A5FF2D31C6F8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FC53F2-989C-FB0C-B800-90B525B2C15C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6117B3-15E5-75FE-E283-57AAB479DE00}"/>
              </a:ext>
            </a:extLst>
          </p:cNvPr>
          <p:cNvSpPr txBox="1"/>
          <p:nvPr/>
        </p:nvSpPr>
        <p:spPr>
          <a:xfrm>
            <a:off x="571663" y="1079072"/>
            <a:ext cx="110225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By applying higher order of WL test, one may able to obtain GNN with better performance…but at what cost?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1.Computationally expensive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2.Coarse bound between 1- and 3-WL test</a:t>
            </a: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3.Unclear about the necessity for real world task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wish to design one kind of method that transcend WL test and presents provably better GNN structures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50476-2099-650A-2D6F-E5ED122D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76" t="39002" r="11338" b="44762"/>
          <a:stretch>
            <a:fillRect/>
          </a:stretch>
        </p:blipFill>
        <p:spPr>
          <a:xfrm>
            <a:off x="2080726" y="2139821"/>
            <a:ext cx="8030547" cy="11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9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28C3-8F31-3F68-F943-3FA8DF32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31AC287-4815-FC74-090D-927BC273AE73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latin typeface="+mj-lt"/>
                <a:ea typeface="+mj-ea"/>
                <a:cs typeface="Arial" panose="020B0604020202020204" pitchFamily="34" charset="0"/>
              </a:rPr>
              <a:t>Biconnectivity</a:t>
            </a:r>
            <a:endParaRPr lang="en-US" altLang="zh-CN" sz="40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76C690-F598-9421-40BE-EF83EA0BBEC6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5F87B7-E8BD-E063-4FA4-609297EAD89D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4A3369-8F9B-90E3-D205-D923B9113645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B19937-51F6-9779-B304-38C54DA0CE3F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63916A-CCE2-D2B0-6194-9DDB6C83E584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CABED1-A341-0EED-8DEB-31826C92EEC5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58929-1AE2-E2E3-6942-7A9C8083D924}"/>
              </a:ext>
            </a:extLst>
          </p:cNvPr>
          <p:cNvSpPr txBox="1"/>
          <p:nvPr/>
        </p:nvSpPr>
        <p:spPr>
          <a:xfrm>
            <a:off x="571663" y="1079072"/>
            <a:ext cx="110225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Connectivity: 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A graph is connected if for any two nodes{</a:t>
            </a:r>
            <a:r>
              <a:rPr lang="en-US" altLang="zh-CN" sz="2800" dirty="0" err="1">
                <a:ea typeface="+mj-ea"/>
                <a:cs typeface="Arial" panose="020B0604020202020204" pitchFamily="34" charset="0"/>
              </a:rPr>
              <a:t>u,v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}, there is a path goes from u to v.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Cut Vertex(Edge): 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A node is called a cut vertex(edge) of graph G if by removing this vertex(edge) increases the number of connected components.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A graph is Biconnected if it has no cut edge or vertex.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3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0798D-1B2D-A0E3-2FDC-65D21EDE8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7C386EB8-D43C-7EF1-D966-1121125E7C86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latin typeface="+mj-lt"/>
                <a:ea typeface="+mj-ea"/>
                <a:cs typeface="Arial" panose="020B0604020202020204" pitchFamily="34" charset="0"/>
              </a:rPr>
              <a:t>Biconnectivity</a:t>
            </a:r>
            <a:endParaRPr lang="en-US" altLang="zh-CN" sz="40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03B541-E7B6-BB3C-A61D-7CC9A03247C7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45776-068B-99EE-336A-DB5851B44174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1B37D9-70A4-7F9B-25C2-FED624915FEF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AF71E9-D52A-2E9B-6E61-4BB22A008D59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C48A36-6E19-85BD-2537-DE6ADCBEC066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8F1470-38D1-7FE1-C728-C4F00E3C407E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2CF82B-235B-0848-C5BC-E6E53B4712E9}"/>
              </a:ext>
            </a:extLst>
          </p:cNvPr>
          <p:cNvSpPr txBox="1"/>
          <p:nvPr/>
        </p:nvSpPr>
        <p:spPr>
          <a:xfrm>
            <a:off x="571663" y="1079072"/>
            <a:ext cx="110225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We loose the condition for expressiveness from telling whether two graphs are topologically the same(isomorphism) to telling whether two graphs are simultaneously biconnected or non-biconnected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Following are four pairs of graphs that components in the first row are non-biconnected and the second row is biconnected. While the classic 1-WL test can’t tell the difference: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A7B25-F813-90C7-A500-DC1CF321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01" y="4289257"/>
            <a:ext cx="7035885" cy="22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8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D360C-8D26-F2D6-2CA5-F4B07D8E8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1A1A89FC-F6FA-F8ED-C498-7FAA4ED024D5}"/>
              </a:ext>
            </a:extLst>
          </p:cNvPr>
          <p:cNvSpPr txBox="1"/>
          <p:nvPr/>
        </p:nvSpPr>
        <p:spPr>
          <a:xfrm>
            <a:off x="0" y="0"/>
            <a:ext cx="11022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latin typeface="+mj-lt"/>
                <a:ea typeface="+mj-ea"/>
                <a:cs typeface="Arial" panose="020B0604020202020204" pitchFamily="34" charset="0"/>
              </a:rPr>
              <a:t>Biconnectivity</a:t>
            </a:r>
            <a:endParaRPr lang="en-US" altLang="zh-CN" sz="40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3BC6EB-1F90-497A-485A-FE6C3E0C00ED}"/>
              </a:ext>
            </a:extLst>
          </p:cNvPr>
          <p:cNvSpPr/>
          <p:nvPr/>
        </p:nvSpPr>
        <p:spPr>
          <a:xfrm>
            <a:off x="8148955" y="6622415"/>
            <a:ext cx="4044315" cy="235585"/>
          </a:xfrm>
          <a:prstGeom prst="rect">
            <a:avLst/>
          </a:prstGeom>
          <a:solidFill>
            <a:srgbClr val="74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2B0081-FBD3-9670-1497-EE6593B97BAF}"/>
              </a:ext>
            </a:extLst>
          </p:cNvPr>
          <p:cNvSpPr/>
          <p:nvPr/>
        </p:nvSpPr>
        <p:spPr>
          <a:xfrm>
            <a:off x="4013430" y="6622415"/>
            <a:ext cx="4139028" cy="2355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73043D-6CDA-43D4-D6EA-CA289888686F}"/>
              </a:ext>
            </a:extLst>
          </p:cNvPr>
          <p:cNvSpPr txBox="1"/>
          <p:nvPr/>
        </p:nvSpPr>
        <p:spPr>
          <a:xfrm>
            <a:off x="8148955" y="6622415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solidFill>
                  <a:srgbClr val="FFADAD"/>
                </a:solidFill>
              </a:rPr>
              <a:t>滕佳烨</a:t>
            </a:r>
            <a:r>
              <a:rPr lang="en-US" altLang="zh-CN" sz="1000">
                <a:solidFill>
                  <a:srgbClr val="FFADAD"/>
                </a:solidFill>
              </a:rPr>
              <a:t> Jiaye Teng, </a:t>
            </a:r>
            <a:r>
              <a:rPr lang="zh-CN" altLang="en-US" sz="1000">
                <a:solidFill>
                  <a:srgbClr val="FFADAD"/>
                </a:solidFill>
              </a:rPr>
              <a:t>上海财经大学</a:t>
            </a:r>
            <a:r>
              <a:rPr lang="en-US" altLang="zh-CN" sz="1000">
                <a:solidFill>
                  <a:srgbClr val="FFADAD"/>
                </a:solidFill>
              </a:rPr>
              <a:t> SUFE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D70BFE-1B04-E10B-5A92-EEFE86A89C1B}"/>
              </a:ext>
            </a:extLst>
          </p:cNvPr>
          <p:cNvSpPr/>
          <p:nvPr/>
        </p:nvSpPr>
        <p:spPr>
          <a:xfrm>
            <a:off x="0" y="6622415"/>
            <a:ext cx="4042800" cy="235585"/>
          </a:xfrm>
          <a:prstGeom prst="rect">
            <a:avLst/>
          </a:prstGeom>
          <a:solidFill>
            <a:srgbClr val="FFADA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25CA53-10E8-E9EA-7A66-BE9FAADD41FB}"/>
              </a:ext>
            </a:extLst>
          </p:cNvPr>
          <p:cNvSpPr txBox="1"/>
          <p:nvPr/>
        </p:nvSpPr>
        <p:spPr>
          <a:xfrm>
            <a:off x="0" y="6622415"/>
            <a:ext cx="4043045" cy="236220"/>
          </a:xfrm>
          <a:prstGeom prst="rect">
            <a:avLst/>
          </a:prstGeom>
          <a:solidFill>
            <a:srgbClr val="FFADAD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C00000"/>
                </a:solidFill>
              </a:rPr>
              <a:t>高等机器学习</a:t>
            </a:r>
            <a:r>
              <a:rPr lang="en-US" altLang="zh-CN" sz="1000" dirty="0">
                <a:solidFill>
                  <a:srgbClr val="C00000"/>
                </a:solidFill>
              </a:rPr>
              <a:t> Advanced Machine Learning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9AA8AA-CF0B-4B61-A64D-7CB0DEA119C1}"/>
              </a:ext>
            </a:extLst>
          </p:cNvPr>
          <p:cNvSpPr txBox="1"/>
          <p:nvPr/>
        </p:nvSpPr>
        <p:spPr>
          <a:xfrm>
            <a:off x="4075430" y="6621780"/>
            <a:ext cx="4042800" cy="236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 dirty="0">
                <a:solidFill>
                  <a:srgbClr val="FFD1D1"/>
                </a:solidFill>
              </a:rPr>
              <a:t>机器学习 </a:t>
            </a:r>
            <a:r>
              <a:rPr lang="en-US" altLang="zh-CN" sz="1000" dirty="0">
                <a:solidFill>
                  <a:srgbClr val="FFD1D1"/>
                </a:solidFill>
              </a:rPr>
              <a:t>Machine Learning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9DDC55-A6EC-9068-D0A7-9907EF426C71}"/>
              </a:ext>
            </a:extLst>
          </p:cNvPr>
          <p:cNvSpPr txBox="1"/>
          <p:nvPr/>
        </p:nvSpPr>
        <p:spPr>
          <a:xfrm>
            <a:off x="571663" y="1079072"/>
            <a:ext cx="110225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For one graph: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  <a:p>
            <a:r>
              <a:rPr lang="en-US" altLang="zh-CN" sz="2800" dirty="0">
                <a:ea typeface="+mj-ea"/>
                <a:cs typeface="Arial" panose="020B0604020202020204" pitchFamily="34" charset="0"/>
              </a:rPr>
              <a:t> we can also define the </a:t>
            </a:r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block cut-edge tree 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and </a:t>
            </a:r>
            <a:r>
              <a:rPr lang="en-US" altLang="zh-CN" sz="2800" b="1" dirty="0">
                <a:ea typeface="+mj-ea"/>
                <a:cs typeface="Arial" panose="020B0604020202020204" pitchFamily="34" charset="0"/>
              </a:rPr>
              <a:t>block cut-vertex tree </a:t>
            </a:r>
            <a:r>
              <a:rPr lang="en-US" altLang="zh-CN" sz="2800" dirty="0">
                <a:ea typeface="+mj-ea"/>
                <a:cs typeface="Arial" panose="020B0604020202020204" pitchFamily="34" charset="0"/>
              </a:rPr>
              <a:t>by denoting the cut-edge and cut-vertex:</a:t>
            </a:r>
          </a:p>
          <a:p>
            <a:endParaRPr lang="en-US" altLang="zh-CN" sz="2800" dirty="0"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16609-F969-44FE-58C8-B26C64B8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74" y="884111"/>
            <a:ext cx="2358691" cy="24314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A3738-2740-07C5-1F8A-2931FAF5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19" y="4163274"/>
            <a:ext cx="2610581" cy="2312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D89C5F-9563-5569-2789-6793D93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31" y="4090860"/>
            <a:ext cx="2885323" cy="23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15586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0 - Neural Network Basis</Template>
  <TotalTime>606</TotalTime>
  <Words>1348</Words>
  <Application>Microsoft Office PowerPoint</Application>
  <PresentationFormat>宽屏</PresentationFormat>
  <Paragraphs>215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黑体</vt:lpstr>
      <vt:lpstr>Arial</vt:lpstr>
      <vt:lpstr>Calibri</vt:lpstr>
      <vt:lpstr>Cambria Math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Canyu Zhang</dc:creator>
  <cp:lastModifiedBy>Canyu Zhang</cp:lastModifiedBy>
  <cp:revision>12</cp:revision>
  <dcterms:created xsi:type="dcterms:W3CDTF">2025-06-20T06:50:28Z</dcterms:created>
  <dcterms:modified xsi:type="dcterms:W3CDTF">2025-08-08T04:58:09Z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